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8" r:id="rId5"/>
    <p:sldId id="271" r:id="rId6"/>
    <p:sldId id="380" r:id="rId7"/>
    <p:sldId id="393" r:id="rId8"/>
    <p:sldId id="394" r:id="rId9"/>
    <p:sldId id="39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E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4"/>
    <p:restoredTop sz="93539"/>
  </p:normalViewPr>
  <p:slideViewPr>
    <p:cSldViewPr snapToGrid="0" snapToObjects="1">
      <p:cViewPr varScale="1">
        <p:scale>
          <a:sx n="48" d="100"/>
          <a:sy n="48" d="100"/>
        </p:scale>
        <p:origin x="55" y="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3" d="100"/>
          <a:sy n="143" d="100"/>
        </p:scale>
        <p:origin x="296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26C4DF-8DF1-F548-A592-C05C769D39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4A561-AE7D-0548-B3D8-E9F6D0C392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17295-B49E-5144-BE52-C014D55017B6}" type="datetimeFigureOut">
              <a:t>9/14/2021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7A1AC-7FB5-0B45-A936-28883AD3E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F3ED1-94EF-5543-BACA-4DED65779E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7C23C-DA1F-C94F-A1EC-EDEDB69242D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252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4B50-990E-F048-90FD-B21A836181DE}" type="datetimeFigureOut">
              <a:t>9/14/2021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C7B00-2C71-854A-A0CC-02BB0E6D73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6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522B108-93A4-4C34-9AAF-50A7E418DA9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4127427-3CCB-4920-94AA-3043443A63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23264C5-002C-4854-80DA-8BE3AB9CE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1988" indent="-2540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19175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27163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6738" indent="-2016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39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11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083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5538" indent="-2016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31636A-5F9B-445F-9381-74323699FD5F}" type="slidenum">
              <a:rPr lang="en-GB" altLang="en-US" sz="1000" smtClean="0"/>
              <a:pPr>
                <a:spcBef>
                  <a:spcPct val="0"/>
                </a:spcBef>
              </a:pPr>
              <a:t>2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7BD7CD05-F8BB-46DE-9FA4-26F4FC5FC1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B8EE774F-C2EE-4447-9C16-03579DC057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84C8B60-7707-4D67-95EE-EFDEFFA9D2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CD6801-4DB9-4AC5-89A4-E654331A99B7}" type="slidenum">
              <a:rPr lang="en-GB" altLang="en-US" sz="1000" smtClean="0"/>
              <a:pPr>
                <a:spcBef>
                  <a:spcPct val="0"/>
                </a:spcBef>
              </a:pPr>
              <a:t>3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4</a:t>
            </a:fld>
            <a:endParaRPr lang="en-GB" alt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969F3215-6714-434F-813B-3173FEB4C2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CD015355-F0F7-4825-863C-C0BA6914F0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631C312-4D4F-4CA2-A960-0F30EFCDF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2FBE6-3081-48C3-8F60-1F17B7D45703}" type="slidenum">
              <a:rPr lang="en-GB" altLang="en-US" smtClean="0">
                <a:latin typeface="Calibri" panose="020F0502020204030204" pitchFamily="34" charset="0"/>
              </a:rPr>
              <a:pPr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CA9FF489-BFCD-4997-B32A-C065A24C58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B5BC3F8-A917-4A54-9ED9-1E4112D4EE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B1DA86D2-CBC6-4A4A-9005-73456C8633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63575" indent="-2555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22350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431925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839913" indent="-2032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2971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7543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115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68713" indent="-203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8B87C-27CE-4BF1-9C9D-ADAF7ACA05B4}" type="slidenum">
              <a:rPr lang="en-GB" altLang="en-US" sz="1000" smtClean="0"/>
              <a:pPr>
                <a:spcBef>
                  <a:spcPct val="0"/>
                </a:spcBef>
              </a:pPr>
              <a:t>6</a:t>
            </a:fld>
            <a:endParaRPr lang="en-GB" altLang="en-US" sz="1000"/>
          </a:p>
        </p:txBody>
      </p:sp>
    </p:spTree>
    <p:extLst>
      <p:ext uri="{BB962C8B-B14F-4D97-AF65-F5344CB8AC3E}">
        <p14:creationId xmlns:p14="http://schemas.microsoft.com/office/powerpoint/2010/main" val="378036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8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0">
            <a:extLst>
              <a:ext uri="{FF2B5EF4-FFF2-40B4-BE49-F238E27FC236}">
                <a16:creationId xmlns:a16="http://schemas.microsoft.com/office/drawing/2014/main" id="{04431726-8254-40C4-B122-C4723B9DC610}"/>
              </a:ext>
            </a:extLst>
          </p:cNvPr>
          <p:cNvSpPr txBox="1">
            <a:spLocks/>
          </p:cNvSpPr>
          <p:nvPr/>
        </p:nvSpPr>
        <p:spPr bwMode="auto">
          <a:xfrm>
            <a:off x="239185" y="6524626"/>
            <a:ext cx="673100" cy="3333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9CF1DE9-0CDC-467C-8BF1-F93186A249E3}" type="slidenum">
              <a:rPr lang="en-GB" altLang="en-US" sz="12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GB" alt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A8E2189F-24B6-4B20-8CB1-C9C746EA1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0" y="6524626"/>
            <a:ext cx="3649133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b="1" dirty="0">
                <a:solidFill>
                  <a:schemeClr val="bg1"/>
                </a:solidFill>
              </a:rPr>
              <a:t>Energy Networks Association</a:t>
            </a: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>
              <a:defRPr sz="1600"/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274838C-C885-4ADB-8E29-C9ED539D39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5700" y="187496"/>
            <a:ext cx="1126700" cy="79240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BABD148-2958-44AF-AD75-D91804DB5B4E}"/>
              </a:ext>
            </a:extLst>
          </p:cNvPr>
          <p:cNvSpPr/>
          <p:nvPr userDrawn="1"/>
        </p:nvSpPr>
        <p:spPr>
          <a:xfrm>
            <a:off x="0" y="6126163"/>
            <a:ext cx="12192000" cy="14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CEB8740-CB77-4D60-AEAC-15124AAA94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8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C1EBEA-6021-EA4F-BC22-34A978EACAB1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3C81DC-B219-0A42-BB33-8E76DD02D0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187576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033CC-1BB0-E14B-93AC-16BB7C5D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962305"/>
          </a:xfrm>
        </p:spPr>
        <p:txBody>
          <a:bodyPr anchor="t" anchorCtr="0">
            <a:normAutofit/>
          </a:bodyPr>
          <a:lstStyle>
            <a:lvl1pPr marL="0" indent="0" algn="l">
              <a:lnSpc>
                <a:spcPts val="4000"/>
              </a:lnSpc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C22434C-E8B8-EE4A-B27A-CCDAD9842E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9999" y="4627543"/>
            <a:ext cx="4303713" cy="1219076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271462" indent="0">
              <a:buNone/>
              <a:defRPr sz="2200">
                <a:solidFill>
                  <a:schemeClr val="bg1"/>
                </a:solidFill>
              </a:defRPr>
            </a:lvl2pPr>
            <a:lvl3pPr marL="577850" indent="0">
              <a:buNone/>
              <a:defRPr sz="2200">
                <a:solidFill>
                  <a:schemeClr val="bg1"/>
                </a:solidFill>
              </a:defRPr>
            </a:lvl3pPr>
            <a:lvl4pPr marL="895350" indent="0">
              <a:buNone/>
              <a:defRPr sz="2200">
                <a:solidFill>
                  <a:schemeClr val="bg1"/>
                </a:solidFill>
              </a:defRPr>
            </a:lvl4pPr>
            <a:lvl5pPr marL="1155700" indent="0">
              <a:buNone/>
              <a:defRPr sz="2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962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F8318A8-7815-D640-B725-AC457E7ABD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09028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3F6B9D-A50B-8749-80FA-2C9350B601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77600" y="363600"/>
            <a:ext cx="1126800" cy="792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75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1A0B1D-523E-3643-8D18-C48F29FD37F9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8DD819-3839-D14E-982F-1E236F8FD4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7600" y="365078"/>
            <a:ext cx="1126699" cy="7924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1248D-5D42-A244-9FC8-52C582637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999" y="3529071"/>
            <a:ext cx="7832873" cy="1544003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400" u="sng" baseline="0">
                <a:solidFill>
                  <a:schemeClr val="bg1"/>
                </a:solidFill>
                <a:uFill>
                  <a:solidFill>
                    <a:schemeClr val="accent3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402E-2DD2-2E4F-B843-0F955424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9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2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e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3621A0-B3EB-684D-AE09-E7151CA08E4F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800"/>
              </a:spcBef>
              <a:buClr>
                <a:schemeClr val="accent2"/>
              </a:buClr>
              <a:buNone/>
              <a:defRPr sz="1900" b="1">
                <a:solidFill>
                  <a:schemeClr val="tx2"/>
                </a:solidFill>
              </a:defRPr>
            </a:lvl1pPr>
            <a:lvl2pPr marL="7938" indent="0">
              <a:lnSpc>
                <a:spcPts val="2200"/>
              </a:lnSpc>
              <a:buClr>
                <a:schemeClr val="accent2"/>
              </a:buClr>
              <a:buNone/>
              <a:tabLst/>
              <a:defRPr sz="1900"/>
            </a:lvl2pPr>
            <a:lvl3pPr marL="266700" indent="-258763">
              <a:lnSpc>
                <a:spcPts val="2200"/>
              </a:lnSpc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900"/>
            </a:lvl3pPr>
            <a:lvl4pPr marL="533400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4pPr>
            <a:lvl5pPr marL="846138" indent="-266700">
              <a:lnSpc>
                <a:spcPts val="2200"/>
              </a:lnSpc>
              <a:buClr>
                <a:schemeClr val="accent4"/>
              </a:buClr>
              <a:tabLst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6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71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hree columns grey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0D81AC-089D-5F48-AA68-F1E3BC03B92B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34A653-8FDE-5F49-ADAB-C03A5162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ts val="3000"/>
              </a:lnSpc>
              <a:defRPr sz="2300" b="1" u="sng" baseline="0">
                <a:solidFill>
                  <a:schemeClr val="accent1"/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A475-A348-374D-B18C-118C5AEDB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0000"/>
            <a:ext cx="11083554" cy="3960000"/>
          </a:xfrm>
        </p:spPr>
        <p:txBody>
          <a:bodyPr lIns="0" tIns="0" rIns="0" bIns="0" numCol="3" spcCol="108000">
            <a:no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Clr>
                <a:schemeClr val="accent2"/>
              </a:buClr>
              <a:buNone/>
              <a:defRPr sz="1300" b="1">
                <a:solidFill>
                  <a:schemeClr val="tx2"/>
                </a:solidFill>
              </a:defRPr>
            </a:lvl1pPr>
            <a:lvl2pPr marL="7938" indent="0">
              <a:lnSpc>
                <a:spcPct val="110000"/>
              </a:lnSpc>
              <a:spcBef>
                <a:spcPts val="200"/>
              </a:spcBef>
              <a:buClr>
                <a:schemeClr val="accent2"/>
              </a:buClr>
              <a:buNone/>
              <a:tabLst/>
              <a:defRPr sz="1300"/>
            </a:lvl2pPr>
            <a:lvl3pPr marL="182563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tabLst/>
              <a:defRPr sz="1300"/>
            </a:lvl3pPr>
            <a:lvl4pPr marL="404813" indent="-176213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4pPr>
            <a:lvl5pPr marL="625475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tabLst/>
              <a:defRPr sz="1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79A15-C8A2-5C4C-98ED-9E626137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77600" y="6320870"/>
            <a:ext cx="1125954" cy="360000"/>
          </a:xfrm>
        </p:spPr>
        <p:txBody>
          <a:bodyPr lIns="0" tIns="0" rIns="0" bIns="0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B72161-520D-2C4A-B03B-980C579F62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6854" y="365078"/>
            <a:ext cx="1126700" cy="7924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DA23EE6-B4BB-8645-9FAA-4BE374001D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F62AA56-DB8A-7C4D-A8F3-2391B77030A2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9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editable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229CC56-CE9D-AC4A-88F4-E1F37208D035}"/>
              </a:ext>
            </a:extLst>
          </p:cNvPr>
          <p:cNvSpPr/>
          <p:nvPr userDrawn="1"/>
        </p:nvSpPr>
        <p:spPr>
          <a:xfrm>
            <a:off x="0" y="1"/>
            <a:ext cx="12192000" cy="6090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ADC050-BCFF-C545-AB53-D940716D9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000" y="2930856"/>
            <a:ext cx="1126699" cy="7924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9181D-D33F-CA4B-B2B9-9CDA6D722AC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0000" y="6424258"/>
            <a:ext cx="1850665" cy="11844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217BB90-548C-5F44-9CCF-3D8FECBFF29D}"/>
              </a:ext>
            </a:extLst>
          </p:cNvPr>
          <p:cNvSpPr/>
          <p:nvPr userDrawn="1"/>
        </p:nvSpPr>
        <p:spPr>
          <a:xfrm>
            <a:off x="0" y="6090289"/>
            <a:ext cx="12192000" cy="1835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0733C-3A1C-F541-A5D2-872F336705D9}"/>
              </a:ext>
            </a:extLst>
          </p:cNvPr>
          <p:cNvSpPr txBox="1"/>
          <p:nvPr userDrawn="1"/>
        </p:nvSpPr>
        <p:spPr>
          <a:xfrm>
            <a:off x="720000" y="4224991"/>
            <a:ext cx="2150650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>
                <a:solidFill>
                  <a:schemeClr val="bg1"/>
                </a:solidFill>
              </a:rPr>
              <a:t>Energy Networks Association</a:t>
            </a:r>
          </a:p>
          <a:p>
            <a:r>
              <a:rPr lang="en-GB" sz="1000">
                <a:solidFill>
                  <a:schemeClr val="bg1"/>
                </a:solidFill>
              </a:rPr>
              <a:t>4 More London Riverside</a:t>
            </a:r>
          </a:p>
          <a:p>
            <a:r>
              <a:rPr lang="en-GB" sz="1000">
                <a:solidFill>
                  <a:schemeClr val="bg1"/>
                </a:solidFill>
              </a:rPr>
              <a:t>London SE1 2AU</a:t>
            </a:r>
          </a:p>
          <a:p>
            <a:pPr>
              <a:spcAft>
                <a:spcPts val="600"/>
              </a:spcAft>
            </a:pPr>
            <a:r>
              <a:rPr lang="en-GB" sz="1000">
                <a:solidFill>
                  <a:schemeClr val="bg1"/>
                </a:solidFill>
              </a:rPr>
              <a:t>t. +44 (0)20 7706 5100 </a:t>
            </a:r>
          </a:p>
          <a:p>
            <a:r>
              <a:rPr lang="en-GB" sz="1000">
                <a:solidFill>
                  <a:schemeClr val="bg1"/>
                </a:solidFill>
              </a:rPr>
              <a:t>    @EnergyNetworks</a:t>
            </a:r>
          </a:p>
          <a:p>
            <a:r>
              <a:rPr lang="en-GB" sz="1000" b="1">
                <a:solidFill>
                  <a:schemeClr val="accent3"/>
                </a:solidFill>
              </a:rPr>
              <a:t>energynetworks.org</a:t>
            </a:r>
          </a:p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00841-12F3-6E47-A63B-FFE74C0CC0C8}"/>
              </a:ext>
            </a:extLst>
          </p:cNvPr>
          <p:cNvSpPr txBox="1"/>
          <p:nvPr userDrawn="1"/>
        </p:nvSpPr>
        <p:spPr>
          <a:xfrm>
            <a:off x="720000" y="5621152"/>
            <a:ext cx="4134581" cy="2246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30" b="0">
                <a:solidFill>
                  <a:schemeClr val="bg1"/>
                </a:solidFill>
              </a:rPr>
              <a:t>Energy Networks Association Limited is a company registered in England &amp; Wales No. 04832301</a:t>
            </a:r>
          </a:p>
          <a:p>
            <a:r>
              <a:rPr lang="en-GB" sz="730" b="0">
                <a:solidFill>
                  <a:schemeClr val="bg1"/>
                </a:solidFill>
              </a:rPr>
              <a:t>Registered office: 4 More London Riverside, London SE1 2AU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0176C1-3171-F14F-A2A7-072D0A4873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20000" y="4949308"/>
            <a:ext cx="121375" cy="9440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F64F1-74AF-8148-922B-93C1F8B12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0000" y="5389754"/>
            <a:ext cx="1355290" cy="2000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1pPr>
            <a:lvl2pPr marL="271462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2pPr>
            <a:lvl3pPr marL="5778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3pPr>
            <a:lvl4pPr marL="89535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4pPr>
            <a:lvl5pPr marL="1155700" indent="0">
              <a:lnSpc>
                <a:spcPct val="100000"/>
              </a:lnSpc>
              <a:spcBef>
                <a:spcPts val="0"/>
              </a:spcBef>
              <a:buNone/>
              <a:defRPr sz="73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8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C6520-C769-8547-9F0B-AE80CB24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8000"/>
            <a:ext cx="9000000" cy="936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43D08-9A52-454E-A52C-20C942309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0000" y="1800000"/>
            <a:ext cx="11037600" cy="396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53E8-E7DC-A349-95CE-E1AA0F5F3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7600" y="6320870"/>
            <a:ext cx="108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fld id="{98FF217E-B86F-EA42-9607-BE163228A2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4" r:id="rId3"/>
    <p:sldLayoutId id="2147483658" r:id="rId4"/>
    <p:sldLayoutId id="2147483650" r:id="rId5"/>
    <p:sldLayoutId id="2147483659" r:id="rId6"/>
    <p:sldLayoutId id="2147483655" r:id="rId7"/>
    <p:sldLayoutId id="2147483660" r:id="rId8"/>
    <p:sldLayoutId id="2147483656" r:id="rId9"/>
    <p:sldLayoutId id="2147483661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300" b="1" u="sng" kern="1200" baseline="0">
          <a:solidFill>
            <a:schemeClr val="accent1"/>
          </a:solidFill>
          <a:uFill>
            <a:solidFill>
              <a:schemeClr val="accent2"/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4931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55700" indent="-260350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427163" indent="-271463" algn="l" defTabSz="914400" rtl="0" eaLnBrk="1" latinLnBrk="0" hangingPunct="1">
        <a:lnSpc>
          <a:spcPts val="2200"/>
        </a:lnSpc>
        <a:spcBef>
          <a:spcPts val="400"/>
        </a:spcBef>
        <a:buClr>
          <a:schemeClr val="accent4"/>
        </a:buClr>
        <a:buFont typeface="System Font Regular"/>
        <a:buChar char="–"/>
        <a:tabLst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network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205D0-5B81-E54C-BC9C-1A5C8306C6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Energy Networks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9C02A-984B-4548-A0E0-6C6B462DE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00" y="3434204"/>
            <a:ext cx="7832872" cy="1219076"/>
          </a:xfrm>
        </p:spPr>
        <p:txBody>
          <a:bodyPr/>
          <a:lstStyle/>
          <a:p>
            <a:r>
              <a:rPr lang="en-US" dirty="0"/>
              <a:t>ENA EREC G84 Issue 3 2019</a:t>
            </a:r>
          </a:p>
          <a:p>
            <a:r>
              <a:rPr lang="en-US" dirty="0"/>
              <a:t>Revision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76A9A-448E-8A4C-8353-C962B42D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F217E-B86F-EA42-9607-BE163228A213}" type="slidenum">
              <a:rPr lang="en-GB"/>
              <a:t>1</a:t>
            </a:fld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1438FE-674C-F34A-A0A5-49094064CF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14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8986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68D5D3-CA9F-4309-A80B-5504D3BF2A0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9564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/>
              <a:t>ENA EREC G84 Issue 3 2019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9219" name="Text Box 6">
            <a:extLst>
              <a:ext uri="{FF2B5EF4-FFF2-40B4-BE49-F238E27FC236}">
                <a16:creationId xmlns:a16="http://schemas.microsoft.com/office/drawing/2014/main" id="{F08D7687-7577-439C-8802-8C6E983732D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919289" y="1350964"/>
            <a:ext cx="8584384" cy="564257"/>
          </a:xfrm>
          <a:ln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400" b="1" u="sng" dirty="0">
                <a:solidFill>
                  <a:srgbClr val="1F538D"/>
                </a:solidFill>
                <a:cs typeface="Arial" panose="020B0604020202020204" pitchFamily="34" charset="0"/>
              </a:rPr>
              <a:t>Recommendations for the connection of mobile Generating Sets to public distribution networks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E0859EF-37E6-49F9-AC95-4382E546A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69" y="2377430"/>
            <a:ext cx="11438731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800" b="1" dirty="0">
                <a:solidFill>
                  <a:schemeClr val="bg1"/>
                </a:solidFill>
                <a:cs typeface="Times New Roman" panose="02020603050405020304" pitchFamily="18" charset="0"/>
              </a:rPr>
              <a:t>Guidance document to be used by Distribution Network Operators for the temporary connection of mobile Generating Sets that are under their control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F4DF94DB-E70C-4269-885A-1A7EFA39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4" y="3429000"/>
            <a:ext cx="3889375" cy="193969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9388" lvl="1" indent="-179388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SCOPE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Clr>
                <a:schemeClr val="accent4"/>
              </a:buClr>
              <a:defRPr/>
            </a:pPr>
            <a:r>
              <a:rPr lang="en-US" altLang="en-US" sz="1200" dirty="0">
                <a:latin typeface="+mn-lt"/>
              </a:rPr>
              <a:t>Recommended working procedures for the connection of small portable Generating Sets and larger mobile Generating Sets for the purposes of providing a temporary supply to customers or for network support. It addresses direct connections to the Low Voltage network and connections via a Step-up Unit to the High Voltage network.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7379C3D-C2B2-4D77-BD70-B8832DB22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6772" y="3559229"/>
            <a:ext cx="4032250" cy="1089401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HISTORY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1st issued 2005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Last revised 2013</a:t>
            </a:r>
          </a:p>
          <a:p>
            <a:pPr marL="182563" lvl="2" indent="-174625">
              <a:lnSpc>
                <a:spcPct val="110000"/>
              </a:lnSpc>
              <a:spcBef>
                <a:spcPts val="200"/>
              </a:spcBef>
              <a:buClr>
                <a:schemeClr val="accent4"/>
              </a:buClr>
              <a:defRPr/>
            </a:pPr>
            <a:r>
              <a:rPr lang="en-US" altLang="en-US" sz="1300" dirty="0">
                <a:latin typeface="+mn-lt"/>
              </a:rPr>
              <a:t>Minor revision 2019, as detailed overleaf</a:t>
            </a:r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E1E841CD-CF13-4CC8-9B5E-67A94FFFA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84" y="1821800"/>
            <a:ext cx="22958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cs typeface="Times New Roman" panose="02020603050405020304" pitchFamily="18" charset="0"/>
              </a:rPr>
              <a:t>DOCUMENT PURPOSE</a:t>
            </a:r>
            <a:endParaRPr lang="en-GB" altLang="en-US" sz="1800" b="1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171B638-E59B-4A14-8066-7B4E0DB892B7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11BFD1-F6B9-46E6-816A-9ABFFC643D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505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EREC G84 Issue 3 2019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1267" name="Text Box 6">
            <a:extLst>
              <a:ext uri="{FF2B5EF4-FFF2-40B4-BE49-F238E27FC236}">
                <a16:creationId xmlns:a16="http://schemas.microsoft.com/office/drawing/2014/main" id="{9AB05A62-07F3-4F00-A78F-33B53DE16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05" y="1328737"/>
            <a:ext cx="8068924" cy="296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9138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09625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795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of Amendments</a:t>
            </a:r>
          </a:p>
          <a:p>
            <a:pPr marL="266700" lvl="2" indent="-258763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</a:pPr>
            <a:r>
              <a:rPr lang="en-US" altLang="en-US" sz="1800" dirty="0">
                <a:latin typeface="+mn-lt"/>
              </a:rPr>
              <a:t>Requirements for “loss-of-mains” protection amended to comply with ENA EREC G99.</a:t>
            </a:r>
          </a:p>
          <a:p>
            <a:pPr marL="266700" lvl="2" indent="-258763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</a:pPr>
            <a:r>
              <a:rPr lang="en-US" altLang="en-US" sz="1800" dirty="0">
                <a:latin typeface="+mn-lt"/>
              </a:rPr>
              <a:t>Generation sets must be registered on the ENA Type Test Verification Report Register</a:t>
            </a:r>
          </a:p>
          <a:p>
            <a:pPr marL="266700" lvl="2" indent="-258763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</a:pPr>
            <a:r>
              <a:rPr lang="en-US" altLang="en-US" sz="1800" dirty="0">
                <a:latin typeface="+mn-lt"/>
              </a:rPr>
              <a:t>Protection settings updated to reflect use of 230 V supply voltage and the settings in ENA EREC G99</a:t>
            </a:r>
          </a:p>
          <a:p>
            <a:pPr marL="266700" lvl="2" indent="-258763">
              <a:lnSpc>
                <a:spcPct val="114000"/>
              </a:lnSpc>
              <a:spcBef>
                <a:spcPts val="0"/>
              </a:spcBef>
              <a:buClr>
                <a:schemeClr val="accent4"/>
              </a:buClr>
            </a:pPr>
            <a:r>
              <a:rPr lang="en-US" altLang="en-US" sz="1800" dirty="0">
                <a:latin typeface="+mn-lt"/>
              </a:rPr>
              <a:t>Clarification of procedures to be carried out prior to opening a transformer LV link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F0FEF2CB-F336-4D78-B287-CE957D16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5402" y="2781301"/>
            <a:ext cx="2952750" cy="12772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To incorporate the requirements of ENA EREC G99</a:t>
            </a: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n-US" altLang="en-US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To bring the content up-to-date in order to ensure that the guidance remains valid 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1C03EEF-D6B9-4EE5-846C-D7BD0037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1745" y="1805783"/>
            <a:ext cx="2952750" cy="36988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GB" altLang="en-US" sz="1800" b="1" dirty="0">
                <a:cs typeface="Times New Roman" panose="02020603050405020304" pitchFamily="18" charset="0"/>
              </a:rPr>
              <a:t>Minor</a:t>
            </a:r>
          </a:p>
        </p:txBody>
      </p:sp>
      <p:sp>
        <p:nvSpPr>
          <p:cNvPr id="11270" name="Rectangle 1">
            <a:extLst>
              <a:ext uri="{FF2B5EF4-FFF2-40B4-BE49-F238E27FC236}">
                <a16:creationId xmlns:a16="http://schemas.microsoft.com/office/drawing/2014/main" id="{90AC5870-B0BC-4CBF-81AE-12F01C12B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2411413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Key Points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11271" name="Rectangle 6">
            <a:extLst>
              <a:ext uri="{FF2B5EF4-FFF2-40B4-BE49-F238E27FC236}">
                <a16:creationId xmlns:a16="http://schemas.microsoft.com/office/drawing/2014/main" id="{C06FF067-9F0B-432F-A06D-FC88D3BB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1745" y="1399381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1F538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Nature of Revision</a:t>
            </a:r>
            <a:endParaRPr lang="en-GB" altLang="en-US" sz="1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F842C71-138B-4F32-80C1-F5FC3D8503AB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EREC G84 Issue 3 2019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Who is affected and why?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Companies should review working procedures for the connection of Generating Sets  against the revised EREC G84 and  update, as necessary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1B4B93-D608-40F3-80B0-9B6600B6EC08}"/>
              </a:ext>
            </a:extLst>
          </p:cNvPr>
          <p:cNvSpPr/>
          <p:nvPr/>
        </p:nvSpPr>
        <p:spPr>
          <a:xfrm>
            <a:off x="588583" y="2785000"/>
            <a:ext cx="11014834" cy="15542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incorporates requirements to satisfy the Energy Networks Association's (ENA) Distributed Energy Resource connection standards, implemented to comply with a change in European law.</a:t>
            </a:r>
          </a:p>
          <a:p>
            <a:pPr marL="0" lvl="2"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From 27 April 2019, all generating equipment connected to any electricity distribution network, regardless of whether that network is owned by a Distribution Network Operator or by an Independent Distribution Network Operator (IDNO), must comply with the requirements of the ENA EREC G98 and ENA EREC G99.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62EED0-442D-4803-99A7-68921137D7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798" y="188914"/>
            <a:ext cx="7129463" cy="719137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ENA EREC G84 Issue 3 2019</a:t>
            </a:r>
            <a:br>
              <a:rPr sz="2400" dirty="0">
                <a:solidFill>
                  <a:prstClr val="white"/>
                </a:solidFill>
              </a:rPr>
            </a:br>
            <a:r>
              <a:rPr sz="2400" dirty="0"/>
              <a:t>Revision Summary</a:t>
            </a:r>
            <a:endParaRPr dirty="0"/>
          </a:p>
        </p:txBody>
      </p:sp>
      <p:sp>
        <p:nvSpPr>
          <p:cNvPr id="15397" name="Rectangle 8">
            <a:extLst>
              <a:ext uri="{FF2B5EF4-FFF2-40B4-BE49-F238E27FC236}">
                <a16:creationId xmlns:a16="http://schemas.microsoft.com/office/drawing/2014/main" id="{E80D4F9A-5429-41EB-BB05-AA354F6A3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2475" y="123983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  <a:latin typeface="Arial" panose="020B0604020202020204" pitchFamily="34" charset="0"/>
              </a:rPr>
              <a:t>Impact Assessment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35E6BF-3CD8-4746-8240-CB6A85A9EBC6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5E886A-CA0E-42FA-B66C-49BA37662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731360"/>
              </p:ext>
            </p:extLst>
          </p:nvPr>
        </p:nvGraphicFramePr>
        <p:xfrm>
          <a:off x="3077527" y="1781968"/>
          <a:ext cx="6368622" cy="3577211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89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Rating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Assessment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Safety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Updated guidance to assist in improving safety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Environment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Environmental impacts unchanged</a:t>
                      </a:r>
                      <a:endParaRPr lang="en-GB" sz="110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Financial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(costs/benefits)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Negligible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Manufacturers’ are required by law to supply  Generating Sets that comply with EU legislation</a:t>
                      </a:r>
                      <a:endParaRPr lang="en-GB" sz="11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Asset Quality &amp; Performance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Statutory/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Regulatory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Minor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</a:rPr>
                        <a:t>Statutory/regulatory changes may require some changes to purchasing and operating procedures 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Reputation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Nil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0436" marR="6043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D5AADB4-63D9-4CE7-9725-E368FAC920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34962" y="188914"/>
            <a:ext cx="7129463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ENA EREC G84 Issue 3 2019</a:t>
            </a:r>
            <a:br>
              <a:rPr sz="2400" dirty="0"/>
            </a:br>
            <a:r>
              <a:rPr sz="2400" dirty="0"/>
              <a:t>Revision Summary</a:t>
            </a:r>
          </a:p>
        </p:txBody>
      </p:sp>
      <p:sp>
        <p:nvSpPr>
          <p:cNvPr id="13315" name="Text Box 6">
            <a:extLst>
              <a:ext uri="{FF2B5EF4-FFF2-40B4-BE49-F238E27FC236}">
                <a16:creationId xmlns:a16="http://schemas.microsoft.com/office/drawing/2014/main" id="{6E0FE897-A69F-4DC6-9DE1-8776E9799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1268413"/>
            <a:ext cx="11312752" cy="141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573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rgbClr val="1F538D"/>
                </a:solidFill>
              </a:rPr>
              <a:t>Summary and Actions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EREC G84 Issue 3 2019 is a Minor revision</a:t>
            </a:r>
          </a:p>
          <a:p>
            <a:pPr marL="266700" lvl="2" indent="-258763">
              <a:lnSpc>
                <a:spcPts val="2200"/>
              </a:lnSpc>
              <a:spcBef>
                <a:spcPts val="400"/>
              </a:spcBef>
              <a:buClr>
                <a:schemeClr val="accent4"/>
              </a:buClr>
            </a:pPr>
            <a:r>
              <a:rPr lang="en-US" altLang="en-US" sz="1900" dirty="0">
                <a:latin typeface="+mn-lt"/>
              </a:rPr>
              <a:t>ENA Member Companies to review their operating procedures for Generating Sets against the revised EREC G84 and  update, as necessary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DEDC040-8DF7-4935-922B-0D654373E32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963672-C41C-4A5C-A03B-A67624F4F532}"/>
              </a:ext>
            </a:extLst>
          </p:cNvPr>
          <p:cNvSpPr/>
          <p:nvPr/>
        </p:nvSpPr>
        <p:spPr>
          <a:xfrm>
            <a:off x="3220926" y="3303918"/>
            <a:ext cx="63367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spcBef>
                <a:spcPts val="600"/>
              </a:spcBef>
              <a:defRPr/>
            </a:pP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The document is available from the ENA Engineering Catalogue at 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  <a:hlinkClick r:id="rId3"/>
              </a:rPr>
              <a:t>www.energynetworks.org</a:t>
            </a:r>
            <a:r>
              <a:rPr lang="en-GB" altLang="en-US" dirty="0">
                <a:solidFill>
                  <a:srgbClr val="1F538D"/>
                </a:solidFill>
                <a:cs typeface="Times New Roman" panose="02020603050405020304" pitchFamily="18" charset="0"/>
              </a:rPr>
              <a:t>.</a:t>
            </a:r>
            <a:endParaRPr lang="en-GB" altLang="en-US" strike="sngStrike" dirty="0">
              <a:solidFill>
                <a:srgbClr val="1F538D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5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E5B636-C4F7-E446-BF51-8D378F136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© ENA 2020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BB60B51-3B7E-483C-B3AC-58ECE060DF9C}"/>
              </a:ext>
            </a:extLst>
          </p:cNvPr>
          <p:cNvSpPr txBox="1">
            <a:spLocks/>
          </p:cNvSpPr>
          <p:nvPr/>
        </p:nvSpPr>
        <p:spPr>
          <a:xfrm>
            <a:off x="10677600" y="6320870"/>
            <a:ext cx="1125954" cy="360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FF217E-B86F-EA42-9607-BE163228A2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6590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A">
      <a:dk1>
        <a:srgbClr val="484D51"/>
      </a:dk1>
      <a:lt1>
        <a:srgbClr val="FFFFFF"/>
      </a:lt1>
      <a:dk2>
        <a:srgbClr val="00598E"/>
      </a:dk2>
      <a:lt2>
        <a:srgbClr val="F3F3F3"/>
      </a:lt2>
      <a:accent1>
        <a:srgbClr val="00598E"/>
      </a:accent1>
      <a:accent2>
        <a:srgbClr val="4378A8"/>
      </a:accent2>
      <a:accent3>
        <a:srgbClr val="FF7132"/>
      </a:accent3>
      <a:accent4>
        <a:srgbClr val="009FE3"/>
      </a:accent4>
      <a:accent5>
        <a:srgbClr val="FFE600"/>
      </a:accent5>
      <a:accent6>
        <a:srgbClr val="BECC00"/>
      </a:accent6>
      <a:hlink>
        <a:srgbClr val="484D51"/>
      </a:hlink>
      <a:folHlink>
        <a:srgbClr val="A6AC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339 ENA Powerpoint template" id="{2B0C6DA9-4E6C-9247-A7F0-4DA09D514E1A}" vid="{06CCB5F2-4A71-FF45-A5DE-129202675C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39CB0D2B30E148A7988E9920D3A83D" ma:contentTypeVersion="0" ma:contentTypeDescription="Create a new document." ma:contentTypeScope="" ma:versionID="c2ef872fcd29c345b71ce4124963e62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D3A548-A1E0-44F6-86C2-A5326A328A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547903-9C0E-41D2-835C-88E82A0502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61D2EFC-FBD4-40BC-B092-96164D082C9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ENA_EREC _G9_Issue 8_(2021)_Revision Summary_v0.1</Template>
  <TotalTime>64</TotalTime>
  <Words>493</Words>
  <Application>Microsoft Office PowerPoint</Application>
  <PresentationFormat>Widescreen</PresentationFormat>
  <Paragraphs>68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System Font Regular</vt:lpstr>
      <vt:lpstr>Office Theme</vt:lpstr>
      <vt:lpstr>Energy Networks Association</vt:lpstr>
      <vt:lpstr>ENA EREC G84 Issue 3 2019 Revision Summary</vt:lpstr>
      <vt:lpstr>ENA EREC G84 Issue 3 2019 Revision Summary</vt:lpstr>
      <vt:lpstr>ENA EREC G84 Issue 3 2019 Revision Summary</vt:lpstr>
      <vt:lpstr>ENA EREC G84 Issue 3 2019 Revision Summary</vt:lpstr>
      <vt:lpstr>ENA EREC G84 Issue 3 2019 Revision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Networks Association</dc:title>
  <dc:creator>Asad Ali</dc:creator>
  <cp:lastModifiedBy>Asad Ali</cp:lastModifiedBy>
  <cp:revision>9</cp:revision>
  <dcterms:created xsi:type="dcterms:W3CDTF">2021-02-25T16:00:29Z</dcterms:created>
  <dcterms:modified xsi:type="dcterms:W3CDTF">2021-09-14T15:36:34Z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0x010100C639CB0D2B30E148A7988E9920D3A83D</vt:lpwstr>
  </property>
</Properties>
</file>