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8" r:id="rId5"/>
    <p:sldId id="271" r:id="rId6"/>
    <p:sldId id="380" r:id="rId7"/>
    <p:sldId id="393" r:id="rId8"/>
    <p:sldId id="394" r:id="rId9"/>
    <p:sldId id="395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4"/>
    <p:restoredTop sz="93539"/>
  </p:normalViewPr>
  <p:slideViewPr>
    <p:cSldViewPr snapToGrid="0" snapToObjects="1">
      <p:cViewPr varScale="1">
        <p:scale>
          <a:sx n="48" d="100"/>
          <a:sy n="48" d="100"/>
        </p:scale>
        <p:origin x="55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9/14/2021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9/14/2021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6</a:t>
            </a:fld>
            <a:endParaRPr lang="en-GB" altLang="en-US" sz="1000"/>
          </a:p>
        </p:txBody>
      </p:sp>
    </p:spTree>
    <p:extLst>
      <p:ext uri="{BB962C8B-B14F-4D97-AF65-F5344CB8AC3E}">
        <p14:creationId xmlns:p14="http://schemas.microsoft.com/office/powerpoint/2010/main" val="378036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network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US" dirty="0"/>
              <a:t>ENA EREC G84 Issue 3 2019</a:t>
            </a:r>
          </a:p>
          <a:p>
            <a:r>
              <a:rPr lang="en-US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14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EREC G84 Issue 3 2019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19289" y="1350964"/>
            <a:ext cx="8584384" cy="564257"/>
          </a:xfrm>
          <a:ln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Recommendations for the connection of mobile Generating Sets to public distribution networks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377430"/>
            <a:ext cx="11438731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Guidance document to be used by Distribution Network Operators for the temporary connection of mobile Generating Sets that are under their control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4" y="3429000"/>
            <a:ext cx="3889375" cy="1939698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defRPr/>
            </a:pPr>
            <a:r>
              <a:rPr lang="en-US" altLang="en-US" sz="1200" dirty="0">
                <a:latin typeface="+mn-lt"/>
              </a:rPr>
              <a:t>Recommended working procedures for the connection of small portable Generating Sets and larger mobile Generating Sets for the purposes of providing a temporary supply to customers or for network support. It addresses direct connections to the Low Voltage network and connections via a Step-up Unit to the High Voltage network.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6772" y="3559229"/>
            <a:ext cx="4032250" cy="1089401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1st issued 2005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Last revised 2013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300" dirty="0">
                <a:latin typeface="+mn-lt"/>
              </a:rPr>
              <a:t>Minor revision 2019, as detailed overleaf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EREC G84 Issue 3 2019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5" y="1328737"/>
            <a:ext cx="8068924" cy="296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marL="266700" lvl="2" indent="-258763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</a:pPr>
            <a:r>
              <a:rPr lang="en-US" altLang="en-US" sz="1800" dirty="0">
                <a:latin typeface="+mn-lt"/>
              </a:rPr>
              <a:t>Requirements for “loss-of-mains” protection amended to comply with ENA EREC G99.</a:t>
            </a:r>
          </a:p>
          <a:p>
            <a:pPr marL="266700" lvl="2" indent="-258763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</a:pPr>
            <a:r>
              <a:rPr lang="en-US" altLang="en-US" sz="1800" dirty="0">
                <a:latin typeface="+mn-lt"/>
              </a:rPr>
              <a:t>Generation sets must be registered on the ENA Type Test Verification Report Register</a:t>
            </a:r>
          </a:p>
          <a:p>
            <a:pPr marL="266700" lvl="2" indent="-258763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</a:pPr>
            <a:r>
              <a:rPr lang="en-US" altLang="en-US" sz="1800" dirty="0">
                <a:latin typeface="+mn-lt"/>
              </a:rPr>
              <a:t>Protection settings updated to reflect use of 230 V supply voltage and the settings in ENA EREC G99</a:t>
            </a:r>
          </a:p>
          <a:p>
            <a:pPr marL="266700" lvl="2" indent="-258763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</a:pPr>
            <a:r>
              <a:rPr lang="en-US" altLang="en-US" sz="1800" dirty="0">
                <a:latin typeface="+mn-lt"/>
              </a:rPr>
              <a:t>Clarification of procedures to be carried out prior to opening a transformer LV link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127727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To incorporate the requirements of ENA EREC G99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US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To bring the content up-to-date in order to ensure that the guidance remains valid 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745" y="1805783"/>
            <a:ext cx="2952750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Minor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EREC G84 Issue 3 2019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Member Companies should review working procedures for the connection of Generating Sets  against the revised EREC G84 and  update, as necessary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B4B93-D608-40F3-80B0-9B6600B6EC08}"/>
              </a:ext>
            </a:extLst>
          </p:cNvPr>
          <p:cNvSpPr/>
          <p:nvPr/>
        </p:nvSpPr>
        <p:spPr>
          <a:xfrm>
            <a:off x="588583" y="2785000"/>
            <a:ext cx="11014834" cy="15542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The document incorporates requirements to satisfy the Energy Networks Association's (ENA) Distributed Energy Resource connection standards, implemented to comply with a change in European law.</a:t>
            </a:r>
          </a:p>
          <a:p>
            <a:pPr marL="0" lvl="2"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From 27 April 2019, all generating equipment connected to any electricity distribution network, regardless of whether that network is owned by a Distribution Network Operator or by an Independent Distribution Network Operator (IDNO), must comply with the requirements of the ENA EREC G98 and ENA EREC G99.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ENA EREC G84 Issue 3 2019</a:t>
            </a:r>
            <a:br>
              <a:rPr sz="2400" dirty="0">
                <a:solidFill>
                  <a:prstClr val="white"/>
                </a:solidFill>
              </a:rPr>
            </a:br>
            <a:r>
              <a:rPr sz="2400" dirty="0"/>
              <a:t>Revision Summary</a:t>
            </a:r>
            <a:endParaRPr dirty="0"/>
          </a:p>
        </p:txBody>
      </p:sp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45E886A-CA0E-42FA-B66C-49BA37662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731360"/>
              </p:ext>
            </p:extLst>
          </p:nvPr>
        </p:nvGraphicFramePr>
        <p:xfrm>
          <a:off x="3077527" y="1781968"/>
          <a:ext cx="6368622" cy="357721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689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8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5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Minor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Updated guidance to assist in improving safety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5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Environmental impacts unchanged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Negligible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Manufacturers’ are required by law to supply  Generating Sets that comply with EU legislation</a:t>
                      </a:r>
                      <a:endParaRPr lang="en-GB" sz="11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5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5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Minor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Statutory/regulatory changes may require some changes to purchasing and operating procedures 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5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ENA EREC G84 Issue 3 2019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41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and Actions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EREC G84 Issue 3 2019 is a Minor revision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Member Companies to review their operating procedures for Generating Sets against the revised EREC G84 and  update, as necessary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963672-C41C-4A5C-A03B-A67624F4F532}"/>
              </a:ext>
            </a:extLst>
          </p:cNvPr>
          <p:cNvSpPr/>
          <p:nvPr/>
        </p:nvSpPr>
        <p:spPr>
          <a:xfrm>
            <a:off x="3220926" y="3303918"/>
            <a:ext cx="63367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The document is available from the ENA Engineering Catalogue at 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  <a:hlinkClick r:id="rId3"/>
              </a:rPr>
              <a:t>www.energynetworks.org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.</a:t>
            </a:r>
            <a:endParaRPr lang="en-GB" altLang="en-US" strike="sngStrike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5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64</TotalTime>
  <Words>493</Words>
  <Application>Microsoft Office PowerPoint</Application>
  <PresentationFormat>Widescreen</PresentationFormat>
  <Paragraphs>68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System Font Regular</vt:lpstr>
      <vt:lpstr>Office Theme</vt:lpstr>
      <vt:lpstr>Energy Networks Association</vt:lpstr>
      <vt:lpstr>ENA EREC G84 Issue 3 2019 Revision Summary</vt:lpstr>
      <vt:lpstr>ENA EREC G84 Issue 3 2019 Revision Summary</vt:lpstr>
      <vt:lpstr>ENA EREC G84 Issue 3 2019 Revision Summary</vt:lpstr>
      <vt:lpstr>ENA EREC G84 Issue 3 2019 Revision Summary</vt:lpstr>
      <vt:lpstr>ENA EREC G84 Issue 3 2019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Asad Ali</cp:lastModifiedBy>
  <cp:revision>9</cp:revision>
  <dcterms:created xsi:type="dcterms:W3CDTF">2021-02-25T16:00:29Z</dcterms:created>
  <dcterms:modified xsi:type="dcterms:W3CDTF">2021-09-14T15:36:34Z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